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6" r:id="rId1"/>
  </p:sldMasterIdLst>
  <p:notesMasterIdLst>
    <p:notesMasterId r:id="rId33"/>
  </p:notesMasterIdLst>
  <p:sldIdLst>
    <p:sldId id="442" r:id="rId2"/>
    <p:sldId id="450" r:id="rId3"/>
    <p:sldId id="377" r:id="rId4"/>
    <p:sldId id="436" r:id="rId5"/>
    <p:sldId id="419" r:id="rId6"/>
    <p:sldId id="286" r:id="rId7"/>
    <p:sldId id="261" r:id="rId8"/>
    <p:sldId id="412" r:id="rId9"/>
    <p:sldId id="411" r:id="rId10"/>
    <p:sldId id="271" r:id="rId11"/>
    <p:sldId id="365" r:id="rId12"/>
    <p:sldId id="413" r:id="rId13"/>
    <p:sldId id="435" r:id="rId14"/>
    <p:sldId id="427" r:id="rId15"/>
    <p:sldId id="422" r:id="rId16"/>
    <p:sldId id="423" r:id="rId17"/>
    <p:sldId id="424" r:id="rId18"/>
    <p:sldId id="425" r:id="rId19"/>
    <p:sldId id="426" r:id="rId20"/>
    <p:sldId id="428" r:id="rId21"/>
    <p:sldId id="429" r:id="rId22"/>
    <p:sldId id="430" r:id="rId23"/>
    <p:sldId id="432" r:id="rId24"/>
    <p:sldId id="437" r:id="rId25"/>
    <p:sldId id="433" r:id="rId26"/>
    <p:sldId id="441" r:id="rId27"/>
    <p:sldId id="443" r:id="rId28"/>
    <p:sldId id="449" r:id="rId29"/>
    <p:sldId id="448" r:id="rId30"/>
    <p:sldId id="446" r:id="rId31"/>
    <p:sldId id="447" r:id="rId32"/>
  </p:sldIdLst>
  <p:sldSz cx="9144000" cy="6858000" type="screen4x3"/>
  <p:notesSz cx="10234613" cy="70993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kapak" id="{ECC1A5B8-B4B2-4846-985A-48BE6D5E2F23}">
          <p14:sldIdLst>
            <p14:sldId id="377"/>
            <p14:sldId id="286"/>
          </p14:sldIdLst>
        </p14:section>
        <p14:section name="Sunum İçerik - index" id="{7FB57D28-8BAC-4008-8A2C-6D8597C52D65}">
          <p14:sldIdLst>
            <p14:sldId id="258"/>
            <p14:sldId id="261"/>
            <p14:sldId id="262"/>
            <p14:sldId id="263"/>
            <p14:sldId id="264"/>
            <p14:sldId id="265"/>
            <p14:sldId id="411"/>
            <p14:sldId id="408"/>
            <p14:sldId id="409"/>
            <p14:sldId id="410"/>
            <p14:sldId id="271"/>
            <p14:sldId id="365"/>
            <p14:sldId id="287"/>
            <p14:sldId id="356"/>
            <p14:sldId id="357"/>
            <p14:sldId id="358"/>
            <p14:sldId id="359"/>
            <p14:sldId id="368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340" autoAdjust="0"/>
    <p:restoredTop sz="99821" autoAdjust="0"/>
  </p:normalViewPr>
  <p:slideViewPr>
    <p:cSldViewPr>
      <p:cViewPr>
        <p:scale>
          <a:sx n="100" d="100"/>
          <a:sy n="100" d="100"/>
        </p:scale>
        <p:origin x="-72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A6347-1860-48BE-A72E-C4887E2CB1FC}" type="datetimeFigureOut">
              <a:rPr lang="tr-TR" smtClean="0"/>
              <a:pPr/>
              <a:t>3.3.2020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533400"/>
            <a:ext cx="3544887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23005" y="3371809"/>
            <a:ext cx="8188606" cy="31945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A5EBE-C6B0-48D9-B727-74167205C8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089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A5EBE-C6B0-48D9-B727-74167205C840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B103-2655-47CF-A560-EA494C24F404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7133-45D6-4301-8FE7-6F6810A9076F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A400-C2AB-4B32-9570-FBA7B7875C76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D9BB-D460-431B-AC22-08A88D6EF597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ABB8-D2F0-440C-84D4-45F1CF5230A4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C507-5397-435E-8B9C-296E2656C87B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F76E-E20A-4709-B3A0-9321770E2A9A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7571-8F18-40D8-8AF3-CCCE6725ACA8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05E-8F42-460F-BB4B-F2521893474E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08D4-8CAB-4B77-B94F-C66A55855446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63B7-B0CD-4D86-A0CC-60B9D479BCA8}" type="datetime1">
              <a:rPr lang="tr-TR" smtClean="0"/>
              <a:pPr/>
              <a:t>3.3.2020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8F4175-962E-41E7-A50F-4ADF61DA32C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23DFB4-385D-4C7B-89F2-118E25FCA55C}" type="datetimeFigureOut">
              <a:rPr lang="tr-TR" smtClean="0"/>
              <a:pPr/>
              <a:t>3.3.2020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6E3FFA2-B1BD-467F-AC02-54655123ED9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3 Dikdörtgen"/>
          <p:cNvSpPr/>
          <p:nvPr/>
        </p:nvSpPr>
        <p:spPr>
          <a:xfrm>
            <a:off x="1000100" y="2285992"/>
            <a:ext cx="72152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Çavuşlu</a:t>
            </a:r>
          </a:p>
          <a:p>
            <a:pPr algn="ctr"/>
            <a:r>
              <a:rPr lang="tr-TR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Ortaokulu</a:t>
            </a:r>
            <a:endParaRPr lang="tr-TR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-26127" y="-11965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8" name="Slayt Numarası Yer Tutucusu 4"/>
          <p:cNvSpPr txBox="1">
            <a:spLocks/>
          </p:cNvSpPr>
          <p:nvPr/>
        </p:nvSpPr>
        <p:spPr>
          <a:xfrm>
            <a:off x="0" y="6072207"/>
            <a:ext cx="9144000" cy="705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300" dirty="0">
              <a:solidFill>
                <a:schemeClr val="tx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39552" y="1071546"/>
            <a:ext cx="8229600" cy="127733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chemeClr val="tx1"/>
                </a:solidFill>
              </a:rPr>
              <a:t>Derslik – Şube- Öğrenci Sayıları</a:t>
            </a:r>
            <a:br>
              <a:rPr lang="tr-TR" b="1" dirty="0" smtClean="0">
                <a:solidFill>
                  <a:schemeClr val="tx1"/>
                </a:solidFill>
              </a:rPr>
            </a:br>
            <a:endParaRPr lang="tr-T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0679437"/>
              </p:ext>
            </p:extLst>
          </p:nvPr>
        </p:nvGraphicFramePr>
        <p:xfrm>
          <a:off x="428595" y="3068960"/>
          <a:ext cx="7929620" cy="2222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34"/>
                <a:gridCol w="1642017"/>
                <a:gridCol w="1428760"/>
                <a:gridCol w="1643074"/>
                <a:gridCol w="1571636"/>
                <a:gridCol w="1500199"/>
              </a:tblGrid>
              <a:tr h="506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2018-2019 EĞİTİM ÖĞRETİM YILI</a:t>
                      </a: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</a:rPr>
                        <a:t>Derslik Sayısı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</a:rPr>
                        <a:t>Şube Sayısı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Öğrenci s. (Kız)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Öğrenci 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(Erkek)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Öğrenci (Toplam)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101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22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22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353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293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646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881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0" y="71322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1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tx1"/>
                </a:solidFill>
              </a:rPr>
              <a:t>ÇAVUŞLU ORTAOKULU</a:t>
            </a:r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11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3888279"/>
              </p:ext>
            </p:extLst>
          </p:nvPr>
        </p:nvGraphicFramePr>
        <p:xfrm>
          <a:off x="642910" y="3068960"/>
          <a:ext cx="7858180" cy="2643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4974"/>
                <a:gridCol w="2643206"/>
              </a:tblGrid>
              <a:tr h="1024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2019-2020 </a:t>
                      </a:r>
                      <a:r>
                        <a:rPr lang="tr-TR" sz="2000" dirty="0" smtClean="0">
                          <a:effectLst/>
                          <a:latin typeface="Lucida Calligraphy" pitchFamily="66" charset="0"/>
                          <a:ea typeface="Times New Roman"/>
                        </a:rPr>
                        <a:t>EĞİTİM</a:t>
                      </a:r>
                      <a:r>
                        <a:rPr lang="tr-TR" sz="2000" baseline="0" dirty="0" smtClean="0">
                          <a:effectLst/>
                          <a:latin typeface="Lucida Calligraphy" pitchFamily="66" charset="0"/>
                          <a:ea typeface="Times New Roman"/>
                        </a:rPr>
                        <a:t> ÖĞRETİM YILI</a:t>
                      </a:r>
                      <a:endParaRPr lang="tr-TR" sz="2000" dirty="0" smtClean="0">
                        <a:effectLst/>
                        <a:latin typeface="Lucida Calligraphy" pitchFamily="66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45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ea typeface="+mn-ea"/>
                        </a:rPr>
                        <a:t>Sınıf 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ea typeface="+mn-ea"/>
                        </a:rPr>
                        <a:t> Başına Düşen Öğrenci Sayısı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30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5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ea typeface="+mn-ea"/>
                        </a:rPr>
                        <a:t>Okul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ea typeface="+mn-ea"/>
                        </a:rPr>
                        <a:t> Başına Düşen Öğrenci Sayısı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46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7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ea typeface="Times New Roman"/>
                        </a:rPr>
                        <a:t>Öğretmen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ea typeface="Times New Roman"/>
                        </a:rPr>
                        <a:t> Başına Düşen Öğrenci Sayısı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15</a:t>
                      </a:r>
                      <a:endParaRPr lang="tr-TR" sz="20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Başlık 2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102704" cy="99898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Lucida Calligraphy" pitchFamily="66" charset="0"/>
              </a:rPr>
              <a:t>Derslik, Okul ve Öğretmen Başına Düşen Öğrenci Sayısı</a:t>
            </a:r>
            <a:endParaRPr lang="tr-TR" b="1" dirty="0">
              <a:solidFill>
                <a:schemeClr val="tx1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073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8"/>
          <p:cNvGrpSpPr/>
          <p:nvPr/>
        </p:nvGrpSpPr>
        <p:grpSpPr>
          <a:xfrm>
            <a:off x="-142908" y="0"/>
            <a:ext cx="9185936" cy="866437"/>
            <a:chOff x="0" y="3994375"/>
            <a:chExt cx="6858000" cy="1155249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4" name="Metin kutusu 13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251521" y="836712"/>
            <a:ext cx="7560840" cy="36933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dirty="0" smtClean="0"/>
              <a:t>Öğretmen  Ve Yardımcı Personel Listesi</a:t>
            </a: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57158" y="1428736"/>
          <a:ext cx="8429683" cy="5330280"/>
        </p:xfrm>
        <a:graphic>
          <a:graphicData uri="http://schemas.openxmlformats.org/drawingml/2006/table">
            <a:tbl>
              <a:tblPr bandCol="1"/>
              <a:tblGrid>
                <a:gridCol w="714380"/>
                <a:gridCol w="711097"/>
                <a:gridCol w="421025"/>
                <a:gridCol w="802827"/>
                <a:gridCol w="802827"/>
                <a:gridCol w="548372"/>
                <a:gridCol w="785818"/>
                <a:gridCol w="913725"/>
                <a:gridCol w="527013"/>
                <a:gridCol w="757511"/>
                <a:gridCol w="968066"/>
                <a:gridCol w="477022"/>
              </a:tblGrid>
              <a:tr h="312758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FEVZİ</a:t>
                      </a:r>
                      <a:endParaRPr lang="tr-TR" sz="8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SARIDAĞ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TÜR</a:t>
                      </a:r>
                      <a:endParaRPr lang="tr-TR" sz="900" b="1" i="0" u="none" strike="noStrike" baseline="0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ARZU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ALTUNDİŞ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FEN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SULTAN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CANDAN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SOS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451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latin typeface="Lucida Bright" pitchFamily="18" charset="0"/>
                        </a:rPr>
                        <a:t>FERHAT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FALAY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TÜR</a:t>
                      </a:r>
                      <a:endParaRPr lang="tr-TR" sz="900" b="1" i="0" u="none" strike="noStrike" baseline="0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EVRİM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GÖRÜNMEZ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FEN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BARIŞ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ÇÜR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SOS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2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HASAN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SEVİM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TÜR</a:t>
                      </a:r>
                      <a:endParaRPr lang="tr-TR" sz="900" b="1" i="0" u="none" strike="noStrike" baseline="0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LATİFE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YALÇIN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FEN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MİNE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ERDOĞAN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SOS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32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AHMET</a:t>
                      </a:r>
                      <a:endParaRPr lang="tr-TR" sz="8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BEĞENDİ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TÜR</a:t>
                      </a:r>
                      <a:endParaRPr lang="tr-TR" sz="900" b="1" i="0" u="none" strike="noStrike" baseline="0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FATMA</a:t>
                      </a:r>
                      <a:r>
                        <a:rPr lang="tr-TR" sz="900" b="0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 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MUTLU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FEN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SONGÜL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KIZILBOĞA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SOS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0451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SELDA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ŞAHİN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TÜR</a:t>
                      </a:r>
                      <a:endParaRPr lang="tr-TR" sz="900" b="1" i="0" u="none" strike="noStrike" baseline="0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Yasemin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Aydan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FEN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i="1" dirty="0" smtClean="0"/>
                        <a:t>OSMAN</a:t>
                      </a:r>
                      <a:endParaRPr lang="tr-TR" sz="900" i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900" i="1" dirty="0" smtClean="0"/>
                        <a:t>GÜRBÜZ</a:t>
                      </a:r>
                      <a:endParaRPr lang="tr-TR" sz="900" i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298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SEVGİ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ELBİR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TÜR</a:t>
                      </a:r>
                      <a:endParaRPr lang="tr-TR" sz="900" b="1" i="0" u="none" strike="noStrike" baseline="0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F.NEVİN 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ÖZSOY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FEN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SEDA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ERDOĞAN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MÜZ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993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ÖMER</a:t>
                      </a:r>
                      <a:endParaRPr lang="tr-TR" sz="8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ELİBOL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TÜR</a:t>
                      </a:r>
                      <a:endParaRPr lang="tr-TR" sz="900" b="1" i="0" u="none" strike="noStrike" baseline="0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ÇAĞRI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ÜNLÜ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MÜZ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451">
                <a:tc>
                  <a:txBody>
                    <a:bodyPr/>
                    <a:lstStyle/>
                    <a:p>
                      <a:endParaRPr lang="tr-TR" sz="1200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200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i="0" u="none" strike="noStrike" baseline="0" dirty="0" smtClean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B. BÜLENT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T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ANRIKULU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dirty="0" smtClean="0">
                          <a:latin typeface="Lucida Calligraphy" pitchFamily="66" charset="0"/>
                        </a:rPr>
                        <a:t>İNG</a:t>
                      </a:r>
                      <a:endParaRPr lang="tr-TR" sz="900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BURCU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ÜNLÜ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RES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ALİ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ÖZDEMİR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MAT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MEHMET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ERDOĞAN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smtClean="0">
                          <a:latin typeface="Lucida Calligraphy" pitchFamily="66" charset="0"/>
                        </a:rPr>
                        <a:t>NG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H. SUNURİYE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YILDIZ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İŞT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506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RANA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DİNCER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MAT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CANAN 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TANRIVERDİ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smtClean="0">
                          <a:latin typeface="Lucida Calligraphy" pitchFamily="66" charset="0"/>
                        </a:rPr>
                        <a:t>NG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MURAT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KARAALP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İŞT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algn="ctr" fontAlgn="b"/>
                      <a:endParaRPr lang="tr-TR" sz="8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SEVİNÇ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SAĞ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smtClean="0">
                          <a:latin typeface="Lucida Calligraphy" pitchFamily="66" charset="0"/>
                        </a:rPr>
                        <a:t>NG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SEYFİ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AKGÜL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İŞT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67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DİLEK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BURSA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MAT</a:t>
                      </a:r>
                      <a:endParaRPr lang="tr-TR" sz="900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ZÜLAY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ÜNLÜGENÇ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smtClean="0">
                          <a:latin typeface="Lucida Calligraphy" pitchFamily="66" charset="0"/>
                        </a:rPr>
                        <a:t>NG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YILDIRAY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ÇINAR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İŞT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33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Ayşe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Erdoğan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MAT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dirty="0" smtClean="0">
                          <a:latin typeface="Lucida Calligraphy" pitchFamily="66" charset="0"/>
                        </a:rPr>
                        <a:t>NG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MUSTAFA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İLHAN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HİZ.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3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ADEM</a:t>
                      </a:r>
                      <a:endParaRPr lang="tr-TR" sz="8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GÜRAKAN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Lucida Calligraphy" pitchFamily="66" charset="0"/>
                        </a:rPr>
                        <a:t>MAT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GÖKHAN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ÖZDER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REH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VEDAT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ÖZDEMİR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HZ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toplam</a:t>
                      </a:r>
                      <a:endParaRPr lang="tr-TR" sz="12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2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OĞUZHAN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YILDIRIM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MAT</a:t>
                      </a:r>
                      <a:endParaRPr lang="tr-TR" sz="900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HİKMET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AKSOY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baseline="0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REH</a:t>
                      </a:r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Lucida Calligraphy" pitchFamily="66" charset="0"/>
                        </a:rPr>
                        <a:t>Dilek</a:t>
                      </a:r>
                      <a:endParaRPr lang="tr-TR" sz="1400" dirty="0"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Lucida Calligraphy" pitchFamily="66" charset="0"/>
                        </a:rPr>
                        <a:t>Taşlı</a:t>
                      </a:r>
                      <a:endParaRPr lang="tr-TR" sz="1400" dirty="0"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Lucida Calligraphy" pitchFamily="66" charset="0"/>
                        </a:rPr>
                        <a:t>Hiz</a:t>
                      </a:r>
                      <a:endParaRPr lang="tr-TR" sz="1400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2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SONAY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KARTAL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BED</a:t>
                      </a:r>
                      <a:endParaRPr lang="tr-TR" sz="900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MEHMET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ALP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BİLGİS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TARIK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PINARBAŞI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BED</a:t>
                      </a:r>
                      <a:endParaRPr lang="tr-TR" sz="900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2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SİBEL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ÇETİN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BED</a:t>
                      </a:r>
                      <a:endParaRPr lang="tr-TR" sz="900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MEHMET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ÜNER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Lucida Calligraphy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 smtClean="0">
                          <a:solidFill>
                            <a:srgbClr val="000000"/>
                          </a:solidFill>
                          <a:latin typeface="Lucida Calligraphy" pitchFamily="66" charset="0"/>
                        </a:rPr>
                        <a:t>BED</a:t>
                      </a:r>
                      <a:endParaRPr lang="tr-TR" sz="900" dirty="0">
                        <a:latin typeface="Lucida Calligraphy" pitchFamily="66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900" b="1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345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REHBER</a:t>
            </a:r>
            <a:endParaRPr lang="tr-TR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8291264" cy="4065317"/>
          </a:xfrm>
        </p:spPr>
        <p:txBody>
          <a:bodyPr/>
          <a:lstStyle/>
          <a:p>
            <a:pPr fontAlgn="b"/>
            <a:endParaRPr lang="tr-TR" b="1" dirty="0" smtClean="0"/>
          </a:p>
          <a:p>
            <a:pPr fontAlgn="b"/>
            <a:endParaRPr lang="tr-TR" b="1" dirty="0" smtClean="0"/>
          </a:p>
          <a:p>
            <a:pPr fontAlgn="b"/>
            <a:r>
              <a:rPr lang="tr-TR" b="1" dirty="0" smtClean="0"/>
              <a:t>1-</a:t>
            </a:r>
            <a:r>
              <a:rPr lang="tr-TR" b="1" i="1" dirty="0" smtClean="0">
                <a:latin typeface="Lucida Bright" pitchFamily="18" charset="0"/>
              </a:rPr>
              <a:t>G</a:t>
            </a:r>
            <a:r>
              <a:rPr lang="tr-TR" b="1" dirty="0" smtClean="0">
                <a:latin typeface="Lucida Bright" pitchFamily="18" charset="0"/>
              </a:rPr>
              <a:t>Ö</a:t>
            </a:r>
            <a:r>
              <a:rPr lang="tr-TR" b="1" dirty="0" smtClean="0">
                <a:latin typeface="Lucida Calligraphy" pitchFamily="66" charset="0"/>
              </a:rPr>
              <a:t>KHAN  ÖZDER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2-H</a:t>
            </a:r>
            <a:r>
              <a:rPr lang="tr-TR" b="1" i="1" dirty="0" smtClean="0">
                <a:latin typeface="Lucida Calligraphy" pitchFamily="66" charset="0"/>
              </a:rPr>
              <a:t>İ</a:t>
            </a:r>
            <a:r>
              <a:rPr lang="tr-TR" b="1" dirty="0" smtClean="0">
                <a:latin typeface="Lucida Calligraphy" pitchFamily="66" charset="0"/>
              </a:rPr>
              <a:t>KMET  AKSOY</a:t>
            </a:r>
          </a:p>
          <a:p>
            <a:endParaRPr lang="tr-TR" dirty="0"/>
          </a:p>
        </p:txBody>
      </p:sp>
      <p:grpSp>
        <p:nvGrpSpPr>
          <p:cNvPr id="5" name="Grup 10"/>
          <p:cNvGrpSpPr/>
          <p:nvPr/>
        </p:nvGrpSpPr>
        <p:grpSpPr>
          <a:xfrm>
            <a:off x="0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8" name="7 Dikdörtgen"/>
          <p:cNvSpPr/>
          <p:nvPr/>
        </p:nvSpPr>
        <p:spPr>
          <a:xfrm>
            <a:off x="251520" y="6309320"/>
            <a:ext cx="2396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ÇAVUŞLU ORTAOKULU</a:t>
            </a:r>
            <a:r>
              <a:rPr lang="tr-TR" sz="1300" dirty="0" smtClean="0"/>
              <a:t>-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TÜRKÇE</a:t>
            </a:r>
            <a:endParaRPr lang="tr-TR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8075240" cy="3993309"/>
          </a:xfrm>
        </p:spPr>
        <p:txBody>
          <a:bodyPr>
            <a:normAutofit/>
          </a:bodyPr>
          <a:lstStyle/>
          <a:p>
            <a:pPr fontAlgn="b"/>
            <a:r>
              <a:rPr lang="tr-TR" b="1" dirty="0" smtClean="0">
                <a:latin typeface="Lucida Calligraphy" pitchFamily="66" charset="0"/>
              </a:rPr>
              <a:t>ÖMER  ELİBOL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FERHAT  FALAY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HASAN  SEVİM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AHMET  BEĞENDİ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SELDA   </a:t>
            </a:r>
            <a:r>
              <a:rPr lang="tr-TR" b="1" i="1" dirty="0" smtClean="0">
                <a:latin typeface="Lucida Calligraphy" pitchFamily="66" charset="0"/>
              </a:rPr>
              <a:t>Ş</a:t>
            </a:r>
            <a:r>
              <a:rPr lang="tr-TR" b="1" dirty="0" smtClean="0">
                <a:latin typeface="Lucida Calligraphy" pitchFamily="66" charset="0"/>
              </a:rPr>
              <a:t>AHİN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SEVGİ  ELBİR</a:t>
            </a:r>
          </a:p>
          <a:p>
            <a:endParaRPr lang="tr-TR" b="1" dirty="0"/>
          </a:p>
        </p:txBody>
      </p:sp>
      <p:grpSp>
        <p:nvGrpSpPr>
          <p:cNvPr id="5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8" name="7 Dikdörtgen"/>
          <p:cNvSpPr/>
          <p:nvPr/>
        </p:nvSpPr>
        <p:spPr>
          <a:xfrm>
            <a:off x="0" y="6215083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ÇAVUŞLU ORTAOKULU</a:t>
            </a:r>
            <a:r>
              <a:rPr lang="tr-TR" sz="1300" dirty="0" smtClean="0"/>
              <a:t>-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MATEMATİK</a:t>
            </a:r>
            <a:r>
              <a:rPr lang="tr-TR" dirty="0" smtClean="0">
                <a:latin typeface="Lucida Calligraphy" pitchFamily="66" charset="0"/>
              </a:rPr>
              <a:t> </a:t>
            </a:r>
            <a:endParaRPr lang="tr-TR" dirty="0"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2000240"/>
            <a:ext cx="8003232" cy="4500594"/>
          </a:xfrm>
        </p:spPr>
        <p:txBody>
          <a:bodyPr>
            <a:normAutofit/>
          </a:bodyPr>
          <a:lstStyle/>
          <a:p>
            <a:pPr fontAlgn="b"/>
            <a:endParaRPr lang="tr-TR" dirty="0" smtClean="0">
              <a:latin typeface="Lucida Calligraphy" pitchFamily="66" charset="0"/>
            </a:endParaRPr>
          </a:p>
          <a:p>
            <a:pPr fontAlgn="b"/>
            <a:r>
              <a:rPr lang="tr-TR" dirty="0" smtClean="0">
                <a:latin typeface="Lucida Calligraphy" pitchFamily="66" charset="0"/>
              </a:rPr>
              <a:t>1- </a:t>
            </a:r>
            <a:r>
              <a:rPr lang="tr-TR" b="1" dirty="0" smtClean="0">
                <a:latin typeface="Lucida Calligraphy" pitchFamily="66" charset="0"/>
              </a:rPr>
              <a:t>ALİ  ÖZDEMİR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2-RANA  DİNCER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3-DİLEK BURSA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4-</a:t>
            </a:r>
            <a:r>
              <a:rPr lang="tr-TR" b="1" i="1" dirty="0" smtClean="0">
                <a:latin typeface="Lucida Calligraphy" pitchFamily="66" charset="0"/>
              </a:rPr>
              <a:t>İL</a:t>
            </a:r>
            <a:r>
              <a:rPr lang="tr-TR" b="1" dirty="0" smtClean="0">
                <a:latin typeface="Lucida Calligraphy" pitchFamily="66" charset="0"/>
              </a:rPr>
              <a:t>KER MERMER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5- OĞUZHAN  YILDIRIM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6-AEYŞE ERDOĞAN</a:t>
            </a:r>
            <a:endParaRPr lang="tr-TR" b="1" dirty="0" smtClean="0"/>
          </a:p>
          <a:p>
            <a:pPr fontAlgn="b"/>
            <a:endParaRPr lang="tr-TR" dirty="0" smtClean="0"/>
          </a:p>
          <a:p>
            <a:endParaRPr lang="tr-TR" dirty="0"/>
          </a:p>
        </p:txBody>
      </p:sp>
      <p:grpSp>
        <p:nvGrpSpPr>
          <p:cNvPr id="5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FEN VE TEK. </a:t>
            </a:r>
            <a:endParaRPr lang="tr-TR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27584" y="1988840"/>
            <a:ext cx="7859216" cy="4137325"/>
          </a:xfrm>
        </p:spPr>
        <p:txBody>
          <a:bodyPr>
            <a:normAutofit/>
          </a:bodyPr>
          <a:lstStyle/>
          <a:p>
            <a:pPr fontAlgn="b"/>
            <a:endParaRPr lang="tr-TR" b="1" dirty="0" smtClean="0">
              <a:latin typeface="Lucida Calligraphy" pitchFamily="66" charset="0"/>
            </a:endParaRP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1-ARZU  ALTUNDİŞ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YASEMİN AYDAN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3-EVRİM GÖRÜNMEZ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4-LATİFE YALÇIN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5-FATMA MUTLU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6-F.NEVİN ÖZSOY</a:t>
            </a:r>
          </a:p>
          <a:p>
            <a:endParaRPr lang="tr-TR" b="1" dirty="0"/>
          </a:p>
        </p:txBody>
      </p:sp>
      <p:grpSp>
        <p:nvGrpSpPr>
          <p:cNvPr id="5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İNGİLİZCE</a:t>
            </a:r>
            <a:endParaRPr lang="tr-TR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2348880"/>
            <a:ext cx="8003232" cy="3777285"/>
          </a:xfrm>
        </p:spPr>
        <p:txBody>
          <a:bodyPr>
            <a:normAutofit/>
          </a:bodyPr>
          <a:lstStyle/>
          <a:p>
            <a:pPr fontAlgn="b"/>
            <a:endParaRPr lang="tr-TR" b="1" dirty="0" smtClean="0">
              <a:latin typeface="Lucida Calligraphy" pitchFamily="66" charset="0"/>
            </a:endParaRP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1-B. BÜLENT   TANRIKULU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2-MEHMET   ERDOĞAN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3-CANAN     </a:t>
            </a:r>
            <a:r>
              <a:rPr lang="tr-TR" b="1" i="1" dirty="0" smtClean="0">
                <a:latin typeface="Lucida Calligraphy" pitchFamily="66" charset="0"/>
              </a:rPr>
              <a:t>TANRIVERDİ</a:t>
            </a:r>
            <a:endParaRPr lang="tr-TR" b="1" dirty="0" smtClean="0">
              <a:latin typeface="Lucida Calligraphy" pitchFamily="66" charset="0"/>
            </a:endParaRP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4-SEVİNÇ  SAĞ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5-ZEHRA  ÖZYAVRU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6-ZÜLAY  ÜNLÜGENÇ</a:t>
            </a:r>
          </a:p>
          <a:p>
            <a:endParaRPr lang="tr-TR" dirty="0"/>
          </a:p>
        </p:txBody>
      </p:sp>
      <p:grpSp>
        <p:nvGrpSpPr>
          <p:cNvPr id="5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534752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Lucida Calligraphy" pitchFamily="66" charset="0"/>
              </a:rPr>
              <a:t>SOSYAL BİLGİLER</a:t>
            </a:r>
            <a:endParaRPr lang="tr-TR" sz="32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2564905"/>
            <a:ext cx="8229600" cy="3960440"/>
          </a:xfrm>
        </p:spPr>
        <p:txBody>
          <a:bodyPr>
            <a:normAutofit/>
          </a:bodyPr>
          <a:lstStyle/>
          <a:p>
            <a:pPr fontAlgn="b"/>
            <a:endParaRPr lang="tr-TR" b="1" dirty="0" smtClean="0">
              <a:latin typeface="Lucida Calligraphy" pitchFamily="66" charset="0"/>
            </a:endParaRP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1-SONGÜL  KIZILBOĞA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2-MİNE  ERDOĞAN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3-SULTAN  CANDAN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4-BARIŞ  ÇÜR</a:t>
            </a:r>
          </a:p>
          <a:p>
            <a:pPr fontAlgn="b"/>
            <a:endParaRPr lang="tr-TR" dirty="0"/>
          </a:p>
        </p:txBody>
      </p:sp>
      <p:grpSp>
        <p:nvGrpSpPr>
          <p:cNvPr id="5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00811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BEDEN EĞİTİMİ</a:t>
            </a:r>
            <a:endParaRPr lang="tr-TR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8229600" cy="3057205"/>
          </a:xfrm>
        </p:spPr>
        <p:txBody>
          <a:bodyPr>
            <a:normAutofit/>
          </a:bodyPr>
          <a:lstStyle/>
          <a:p>
            <a:pPr fontAlgn="b"/>
            <a:r>
              <a:rPr lang="tr-TR" b="1" dirty="0" smtClean="0">
                <a:latin typeface="Lucida Calligraphy" pitchFamily="66" charset="0"/>
              </a:rPr>
              <a:t>1-MEHMET ÜNER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2-M TARIK PINARBAŞI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3-SİBEL B. ÇETİN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4-SONAY MERT KARTAL</a:t>
            </a:r>
          </a:p>
          <a:p>
            <a:endParaRPr lang="tr-TR" dirty="0"/>
          </a:p>
        </p:txBody>
      </p:sp>
      <p:grpSp>
        <p:nvGrpSpPr>
          <p:cNvPr id="5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8" name="7 Dikdörtgen"/>
          <p:cNvSpPr/>
          <p:nvPr/>
        </p:nvSpPr>
        <p:spPr>
          <a:xfrm>
            <a:off x="0" y="648866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214415" y="1214417"/>
          <a:ext cx="6643732" cy="7792570"/>
        </p:xfrm>
        <a:graphic>
          <a:graphicData uri="http://schemas.openxmlformats.org/drawingml/2006/table">
            <a:tbl>
              <a:tblPr/>
              <a:tblGrid>
                <a:gridCol w="950779"/>
                <a:gridCol w="137370"/>
                <a:gridCol w="137370"/>
                <a:gridCol w="137370"/>
                <a:gridCol w="137370"/>
                <a:gridCol w="137370"/>
                <a:gridCol w="137370"/>
                <a:gridCol w="1041180"/>
                <a:gridCol w="137370"/>
                <a:gridCol w="1230061"/>
                <a:gridCol w="1230061"/>
                <a:gridCol w="1230061"/>
              </a:tblGrid>
              <a:tr h="136703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OKUL BİLGİLERİ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10"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KURUM KODU</a:t>
                      </a: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Times New Roman"/>
                          <a:cs typeface="Times New Roman"/>
                        </a:rPr>
                        <a:t>713564</a:t>
                      </a: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34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OKUL ADI</a:t>
                      </a: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Times New Roman"/>
                          <a:cs typeface="Times New Roman"/>
                        </a:rPr>
                        <a:t>ÇAVUŞLU ORTAOKUKU</a:t>
                      </a: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84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ADRESİ</a:t>
                      </a: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Times New Roman"/>
                          <a:ea typeface="Calibri"/>
                          <a:cs typeface="Times New Roman"/>
                        </a:rPr>
                        <a:t>ÇUKUROVA M. 85210 SOKAK NO:15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363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TELEFON</a:t>
                      </a:r>
                      <a:endParaRPr lang="tr-TR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Times New Roman"/>
                          <a:ea typeface="Times New Roman"/>
                          <a:cs typeface="Times New Roman"/>
                        </a:rPr>
                        <a:t>3243241920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Times New Roman"/>
                          <a:ea typeface="Times New Roman"/>
                          <a:cs typeface="Times New Roman"/>
                        </a:rPr>
                        <a:t>FAXS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WEB ADRESİ</a:t>
                      </a: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Times New Roman"/>
                          <a:cs typeface="Times New Roman"/>
                        </a:rPr>
                        <a:t>713564@CAVUSLUO</a:t>
                      </a: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E-POSTA ADRESİ</a:t>
                      </a: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ÖĞRENİM ŞEKLİ</a:t>
                      </a: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Times New Roman"/>
                          <a:cs typeface="Times New Roman"/>
                        </a:rPr>
                        <a:t>TEKLİ</a:t>
                      </a: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YABANCI DİLİ</a:t>
                      </a: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Times New Roman"/>
                          <a:cs typeface="Times New Roman"/>
                        </a:rPr>
                        <a:t>İNGİLİZCE</a:t>
                      </a: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 YABANCI DİLİ</a:t>
                      </a: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9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YÖNETİCİ – ÖĞRETMEN VE ÖĞRENCİ BİLGİLERİ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2152">
                <a:tc rowSpan="2"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YÖNETİCİLER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MÜDÜR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MÜDÜR BAŞYARDIMCISI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MÜDÜR YARDIMCISI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2814">
                <a:tc gridSpan="7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----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2814">
                <a:tc rowSpan="2"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ÖĞRETMENLER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KADROLU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MESLEK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KÜLTÜR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TOPLAM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122814">
                <a:tc gridSpan="7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62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500" b="1">
                          <a:latin typeface="Calibri"/>
                          <a:ea typeface="Times New Roman"/>
                          <a:cs typeface="Times New Roman"/>
                        </a:rPr>
                        <a:t>ÖĞRENCİ SAYILARI</a:t>
                      </a: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SINIFLAR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KIZ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Times New Roman"/>
                          <a:ea typeface="Times New Roman"/>
                          <a:cs typeface="Times New Roman"/>
                        </a:rPr>
                        <a:t>HAFIZ ÖĞRENCİ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GENEL TOPLAM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6405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Times New Roman"/>
                          <a:ea typeface="Times New Roman"/>
                          <a:cs typeface="Times New Roman"/>
                        </a:rPr>
                        <a:t>KIZ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Times New Roman"/>
                          <a:ea typeface="Times New Roman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28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142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142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Times New Roman"/>
                          <a:cs typeface="Times New Roman"/>
                        </a:rPr>
                        <a:t>106</a:t>
                      </a: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147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117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216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GENEL TOPLAM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353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Calibri"/>
                          <a:ea typeface="Times New Roman"/>
                          <a:cs typeface="Times New Roman"/>
                        </a:rPr>
                        <a:t>294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647</a:t>
                      </a:r>
                      <a:endParaRPr lang="tr-TR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OKUL GENEL BİLGİLERİ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281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Öğretime Açıldığı Tarih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Okul Bahçe Alanı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1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Derslik Sayısı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Çok Amaçlı Salon (Var/yok)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57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Mülkiyet Bilgisi ve Toplam Arsa Alanı  (Hazine, Vakıf, Dernek Vb)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Times New Roman"/>
                          <a:ea typeface="Times New Roman"/>
                          <a:cs typeface="Times New Roman"/>
                        </a:rPr>
                        <a:t>5850 M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Konferans Salonu (Var/yok)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1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Bina Sayısı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latin typeface="Times New Roman"/>
                          <a:ea typeface="Times New Roman"/>
                          <a:cs typeface="Times New Roman"/>
                        </a:rPr>
                        <a:t>2( 650)M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 err="1">
                          <a:latin typeface="Calibri"/>
                          <a:ea typeface="Times New Roman"/>
                          <a:cs typeface="Times New Roman"/>
                        </a:rPr>
                        <a:t>Laboratuvar</a:t>
                      </a: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  (Fizik/Kimya)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57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Öğretim Binası Deprem performans Testinin yapılıp yapılmadığı (Evet /Hayır)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Uygulama Mescidi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5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Bina Proje Bilgisi(Tip Proje/Özel Proje)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Kütüphane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302" marR="233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GÖRSEL</a:t>
            </a:r>
            <a:endParaRPr lang="tr-TR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708919"/>
            <a:ext cx="8229600" cy="1656185"/>
          </a:xfrm>
        </p:spPr>
        <p:txBody>
          <a:bodyPr>
            <a:normAutofit/>
          </a:bodyPr>
          <a:lstStyle/>
          <a:p>
            <a:pPr fontAlgn="b"/>
            <a:endParaRPr lang="tr-TR" b="1" dirty="0" smtClean="0">
              <a:latin typeface="Lucida Calligraphy" pitchFamily="66" charset="0"/>
            </a:endParaRP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1-BURCU  ÖCAL</a:t>
            </a:r>
          </a:p>
          <a:p>
            <a:pPr fontAlgn="b">
              <a:buNone/>
            </a:pPr>
            <a:endParaRPr lang="tr-TR" b="1" dirty="0" smtClean="0">
              <a:latin typeface="Lucida Calligraphy" pitchFamily="66" charset="0"/>
            </a:endParaRPr>
          </a:p>
          <a:p>
            <a:endParaRPr lang="tr-TR" dirty="0"/>
          </a:p>
        </p:txBody>
      </p:sp>
      <p:grpSp>
        <p:nvGrpSpPr>
          <p:cNvPr id="5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219256" cy="100811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i="1" dirty="0" smtClean="0">
                <a:solidFill>
                  <a:schemeClr val="tx1"/>
                </a:solidFill>
                <a:latin typeface="Lucida Calligraphy" pitchFamily="66" charset="0"/>
              </a:rPr>
              <a:t>İŞ</a:t>
            </a:r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 TEKNİK</a:t>
            </a:r>
            <a:endParaRPr lang="tr-TR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3140968"/>
            <a:ext cx="8003232" cy="2985197"/>
          </a:xfrm>
        </p:spPr>
        <p:txBody>
          <a:bodyPr>
            <a:normAutofit/>
          </a:bodyPr>
          <a:lstStyle/>
          <a:p>
            <a:pPr fontAlgn="b"/>
            <a:r>
              <a:rPr lang="tr-TR" b="1" dirty="0" smtClean="0">
                <a:latin typeface="Lucida Calligraphy" pitchFamily="66" charset="0"/>
              </a:rPr>
              <a:t>1-H. SUNURİYE YILDIZ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2-MURAT KARAALP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3-SEYFİ AKGÜL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4-YILDIRAY ÇINAR</a:t>
            </a:r>
          </a:p>
          <a:p>
            <a:endParaRPr lang="tr-TR" dirty="0"/>
          </a:p>
        </p:txBody>
      </p:sp>
      <p:grpSp>
        <p:nvGrpSpPr>
          <p:cNvPr id="5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Lucida Calligraphy" pitchFamily="66" charset="0"/>
              </a:rPr>
              <a:t>    </a:t>
            </a:r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MÜZİK</a:t>
            </a:r>
            <a:r>
              <a:rPr lang="tr-TR" dirty="0" smtClean="0">
                <a:latin typeface="Lucida Calligraphy" pitchFamily="66" charset="0"/>
              </a:rPr>
              <a:t> </a:t>
            </a:r>
            <a:endParaRPr lang="tr-TR" dirty="0"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2132856"/>
            <a:ext cx="7931224" cy="3993309"/>
          </a:xfrm>
        </p:spPr>
        <p:txBody>
          <a:bodyPr/>
          <a:lstStyle/>
          <a:p>
            <a:pPr fontAlgn="b"/>
            <a:endParaRPr lang="tr-TR" b="1" dirty="0" smtClean="0">
              <a:latin typeface="Lucida Calligraphy" pitchFamily="66" charset="0"/>
            </a:endParaRP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SEDA ERDOĞAN</a:t>
            </a:r>
          </a:p>
          <a:p>
            <a:pPr fontAlgn="b"/>
            <a:r>
              <a:rPr lang="tr-TR" b="1" dirty="0" smtClean="0">
                <a:latin typeface="Lucida Calligraphy" pitchFamily="66" charset="0"/>
              </a:rPr>
              <a:t>ÇAĞRI ÜNLÜ</a:t>
            </a:r>
          </a:p>
          <a:p>
            <a:endParaRPr lang="tr-TR" dirty="0"/>
          </a:p>
        </p:txBody>
      </p:sp>
      <p:grpSp>
        <p:nvGrpSpPr>
          <p:cNvPr id="5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Lucida Calligraphy" pitchFamily="66" charset="0"/>
              </a:rPr>
              <a:t>B</a:t>
            </a:r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İLİŞİM</a:t>
            </a:r>
            <a:endParaRPr lang="tr-TR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2852936"/>
            <a:ext cx="8075240" cy="3273229"/>
          </a:xfrm>
        </p:spPr>
        <p:txBody>
          <a:bodyPr/>
          <a:lstStyle/>
          <a:p>
            <a:pPr fontAlgn="b"/>
            <a:endParaRPr lang="tr-TR" b="1" dirty="0" smtClean="0"/>
          </a:p>
          <a:p>
            <a:pPr fontAlgn="b"/>
            <a:endParaRPr lang="tr-TR" b="1" dirty="0" smtClean="0"/>
          </a:p>
          <a:p>
            <a:pPr fontAlgn="b"/>
            <a:r>
              <a:rPr lang="tr-TR" b="1" dirty="0" smtClean="0">
                <a:latin typeface="Lucida Calligraphy" pitchFamily="66" charset="0"/>
              </a:rPr>
              <a:t>1-MEHMET DENİZ   ALP</a:t>
            </a:r>
          </a:p>
          <a:p>
            <a:endParaRPr lang="tr-TR" dirty="0"/>
          </a:p>
        </p:txBody>
      </p:sp>
      <p:grpSp>
        <p:nvGrpSpPr>
          <p:cNvPr id="5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114300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Lucida Calligraphy" pitchFamily="66" charset="0"/>
              </a:rPr>
              <a:t>DİN DERSİ ÖĞRETMENLERİ</a:t>
            </a:r>
            <a:r>
              <a:rPr lang="tr-TR" dirty="0" smtClean="0">
                <a:latin typeface="Lucida Calligraphy" pitchFamily="66" charset="0"/>
              </a:rPr>
              <a:t/>
            </a:r>
            <a:br>
              <a:rPr lang="tr-TR" dirty="0" smtClean="0">
                <a:latin typeface="Lucida Calligraphy" pitchFamily="66" charset="0"/>
              </a:rPr>
            </a:br>
            <a:endParaRPr lang="tr-TR" dirty="0"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4800" y="2214554"/>
            <a:ext cx="8686800" cy="3865571"/>
          </a:xfrm>
        </p:spPr>
        <p:txBody>
          <a:bodyPr/>
          <a:lstStyle/>
          <a:p>
            <a:endParaRPr lang="tr-TR" b="1" dirty="0" smtClean="0">
              <a:latin typeface="Lucida Calligraphy" pitchFamily="66" charset="0"/>
            </a:endParaRPr>
          </a:p>
          <a:p>
            <a:endParaRPr lang="tr-TR" b="1" dirty="0" smtClean="0">
              <a:latin typeface="Lucida Calligraphy" pitchFamily="66" charset="0"/>
            </a:endParaRPr>
          </a:p>
          <a:p>
            <a:r>
              <a:rPr lang="tr-TR" b="1" dirty="0" smtClean="0">
                <a:latin typeface="Lucida Calligraphy" pitchFamily="66" charset="0"/>
              </a:rPr>
              <a:t>1-  ÜMMÜGÜLSÜM ÇOPUR(</a:t>
            </a:r>
            <a:r>
              <a:rPr lang="tr-TR" b="1" dirty="0" err="1" smtClean="0">
                <a:latin typeface="Lucida Calligraphy" pitchFamily="66" charset="0"/>
              </a:rPr>
              <a:t>Ücr</a:t>
            </a:r>
            <a:r>
              <a:rPr lang="tr-TR" b="1" dirty="0" smtClean="0">
                <a:latin typeface="Lucida Calligraphy" pitchFamily="66" charset="0"/>
              </a:rPr>
              <a:t>.)</a:t>
            </a:r>
          </a:p>
          <a:p>
            <a:r>
              <a:rPr lang="tr-TR" b="1" dirty="0" smtClean="0">
                <a:latin typeface="Lucida Calligraphy" pitchFamily="66" charset="0"/>
              </a:rPr>
              <a:t>2- AYŞEN TÜRK (</a:t>
            </a:r>
            <a:r>
              <a:rPr lang="tr-TR" b="1" dirty="0" err="1" smtClean="0">
                <a:latin typeface="Lucida Calligraphy" pitchFamily="66" charset="0"/>
              </a:rPr>
              <a:t>Ücr</a:t>
            </a:r>
            <a:r>
              <a:rPr lang="tr-TR" b="1" dirty="0" smtClean="0">
                <a:latin typeface="Lucida Calligraphy" pitchFamily="66" charset="0"/>
              </a:rPr>
              <a:t>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tr-TR" dirty="0" smtClean="0">
                <a:latin typeface="Lucida Calligraphy" pitchFamily="66" charset="0"/>
              </a:rPr>
              <a:t>DİĞER PERSONEL</a:t>
            </a:r>
            <a:endParaRPr lang="tr-TR" dirty="0">
              <a:latin typeface="Lucida Calligraphy" pitchFamily="66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3068960"/>
            <a:ext cx="8319298" cy="3431874"/>
          </a:xfrm>
        </p:spPr>
        <p:txBody>
          <a:bodyPr/>
          <a:lstStyle/>
          <a:p>
            <a:endParaRPr lang="tr-TR" sz="2000" b="1" dirty="0" smtClean="0">
              <a:latin typeface="Lucida Calligraphy" pitchFamily="66" charset="0"/>
            </a:endParaRPr>
          </a:p>
          <a:p>
            <a:endParaRPr lang="tr-TR" sz="2000" b="1" dirty="0" smtClean="0">
              <a:latin typeface="Lucida Calligraphy" pitchFamily="66" charset="0"/>
            </a:endParaRPr>
          </a:p>
          <a:p>
            <a:r>
              <a:rPr lang="tr-TR" sz="2000" b="1" dirty="0" smtClean="0">
                <a:latin typeface="Lucida Calligraphy" pitchFamily="66" charset="0"/>
              </a:rPr>
              <a:t>1-VEDAT ÖZDEMİR</a:t>
            </a:r>
          </a:p>
          <a:p>
            <a:r>
              <a:rPr lang="tr-TR" sz="2000" b="1" dirty="0" smtClean="0">
                <a:latin typeface="Lucida Calligraphy" pitchFamily="66" charset="0"/>
              </a:rPr>
              <a:t>3-MUSTAFA İLHAN</a:t>
            </a:r>
          </a:p>
          <a:p>
            <a:r>
              <a:rPr lang="tr-TR" sz="2000" b="1" dirty="0" smtClean="0"/>
              <a:t>3- </a:t>
            </a:r>
            <a:r>
              <a:rPr lang="tr-TR" sz="2000" b="1" dirty="0" err="1" smtClean="0">
                <a:latin typeface="Lucida Calligraphy" pitchFamily="66" charset="0"/>
              </a:rPr>
              <a:t>Sadiye</a:t>
            </a:r>
            <a:r>
              <a:rPr lang="tr-TR" sz="2000" b="1" dirty="0" smtClean="0">
                <a:latin typeface="Lucida Calligraphy" pitchFamily="66" charset="0"/>
              </a:rPr>
              <a:t> Dilek  TŞLI</a:t>
            </a:r>
          </a:p>
          <a:p>
            <a:endParaRPr lang="tr-TR" b="1" dirty="0"/>
          </a:p>
        </p:txBody>
      </p:sp>
      <p:grpSp>
        <p:nvGrpSpPr>
          <p:cNvPr id="6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7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8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K1-K2 ERASMUS POROJELERİMİZ</a:t>
            </a:r>
            <a:endParaRPr lang="tr-TR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>
              <a:latin typeface="Lucida Calligraphy" pitchFamily="66" charset="0"/>
            </a:endParaRPr>
          </a:p>
          <a:p>
            <a:r>
              <a:rPr lang="tr-TR" dirty="0" smtClean="0">
                <a:latin typeface="Lucida Calligraphy" pitchFamily="66" charset="0"/>
              </a:rPr>
              <a:t>KAYNAŞTIRMA  ÖĞRENCİLERİ      AKRAN   İLİŞKİLERİ</a:t>
            </a:r>
          </a:p>
          <a:p>
            <a:r>
              <a:rPr lang="tr-TR" dirty="0" smtClean="0">
                <a:latin typeface="Lucida Calligraphy" pitchFamily="66" charset="0"/>
              </a:rPr>
              <a:t>AKRAN  ZORBALIĞINI ÖNLEMEDE  AVRUPA YAKLAŞIMLARI</a:t>
            </a:r>
            <a:endParaRPr lang="tr-TR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14338"/>
            <a:ext cx="9143999" cy="668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014682"/>
          </a:xfrm>
        </p:spPr>
        <p:txBody>
          <a:bodyPr>
            <a:noAutofit/>
          </a:bodyPr>
          <a:lstStyle/>
          <a:p>
            <a:r>
              <a:rPr lang="tr-TR" sz="2800" b="1" i="1" dirty="0" smtClean="0">
                <a:solidFill>
                  <a:schemeClr val="tx1"/>
                </a:solidFill>
              </a:rPr>
              <a:t>FİİLEN DERSE GİREN: </a:t>
            </a:r>
          </a:p>
          <a:p>
            <a:r>
              <a:rPr lang="tr-TR" sz="2800" b="1" i="1" dirty="0" smtClean="0">
                <a:solidFill>
                  <a:schemeClr val="tx1"/>
                </a:solidFill>
              </a:rPr>
              <a:t>ÖĞRENCİ SAYISI                     : 315</a:t>
            </a:r>
          </a:p>
          <a:p>
            <a:r>
              <a:rPr lang="tr-TR" sz="2800" b="1" i="1" dirty="0" smtClean="0">
                <a:solidFill>
                  <a:schemeClr val="tx1"/>
                </a:solidFill>
              </a:rPr>
              <a:t>KADROLU ÖĞRETMEN       :  46</a:t>
            </a:r>
          </a:p>
          <a:p>
            <a:r>
              <a:rPr lang="tr-TR" sz="2800" b="1" i="1" dirty="0" smtClean="0">
                <a:solidFill>
                  <a:schemeClr val="tx1"/>
                </a:solidFill>
              </a:rPr>
              <a:t>DERSE GİREB ÖĞRETMEN: 29</a:t>
            </a:r>
          </a:p>
          <a:p>
            <a:r>
              <a:rPr lang="tr-TR" sz="2800" b="1" i="1" dirty="0" smtClean="0">
                <a:solidFill>
                  <a:schemeClr val="tx1"/>
                </a:solidFill>
              </a:rPr>
              <a:t>MÜDÜR                                 :  1</a:t>
            </a:r>
          </a:p>
          <a:p>
            <a:r>
              <a:rPr lang="tr-TR" sz="2800" b="1" i="1" dirty="0" smtClean="0">
                <a:solidFill>
                  <a:schemeClr val="tx1"/>
                </a:solidFill>
              </a:rPr>
              <a:t>MÜDÜR YARDIMCISI        :1 </a:t>
            </a:r>
          </a:p>
          <a:p>
            <a:r>
              <a:rPr lang="tr-TR" sz="2800" b="1" i="1" dirty="0" smtClean="0">
                <a:solidFill>
                  <a:schemeClr val="tx1"/>
                </a:solidFill>
              </a:rPr>
              <a:t>   </a:t>
            </a:r>
            <a:endParaRPr lang="tr-TR" sz="2800" b="1" i="1" dirty="0">
              <a:solidFill>
                <a:schemeClr val="tx1"/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DESTEKLEME VE YETİŞTİRME KURSLARI BİLGİ FORMU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357158" y="836712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357158" y="428604"/>
            <a:ext cx="8572560" cy="600164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tr-TR" sz="9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tr-TR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tr-TR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Calligraphy" pitchFamily="66" charset="0"/>
              </a:rPr>
              <a:t>Brifing </a:t>
            </a:r>
          </a:p>
          <a:p>
            <a:pPr algn="ctr"/>
            <a:r>
              <a:rPr lang="tr-TR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tr-TR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Calligraphy" pitchFamily="66" charset="0"/>
              </a:rPr>
              <a:t>Dosyası</a:t>
            </a:r>
          </a:p>
          <a:p>
            <a:pPr algn="ctr"/>
            <a:endParaRPr lang="tr-TR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3635896" y="6072206"/>
            <a:ext cx="2064231" cy="3571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2019-2020</a:t>
            </a:r>
            <a:endParaRPr lang="tr-TR" sz="2400" b="1" dirty="0">
              <a:solidFill>
                <a:srgbClr val="4F81BD">
                  <a:lumMod val="75000"/>
                </a:srgb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124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Alt Başlık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777318" cy="6215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tr-TR" sz="4400" b="1" dirty="0">
                <a:solidFill>
                  <a:schemeClr val="tx1"/>
                </a:solidFill>
                <a:latin typeface="Gabriola" pitchFamily="82" charset="0"/>
              </a:rPr>
              <a:t>T.C</a:t>
            </a:r>
            <a:r>
              <a:rPr lang="tr-TR" sz="4400" b="1" dirty="0" smtClean="0">
                <a:solidFill>
                  <a:schemeClr val="tx1"/>
                </a:solidFill>
                <a:latin typeface="Gabriola" pitchFamily="82" charset="0"/>
              </a:rPr>
              <a:t>.</a:t>
            </a:r>
          </a:p>
          <a:p>
            <a:pPr algn="ctr">
              <a:buNone/>
            </a:pPr>
            <a:endParaRPr lang="tr-TR" sz="4400" b="1" dirty="0" smtClean="0">
              <a:solidFill>
                <a:schemeClr val="tx1"/>
              </a:solidFill>
              <a:latin typeface="Franklin Gothic Demi Cond" pitchFamily="34" charset="0"/>
            </a:endParaRPr>
          </a:p>
          <a:p>
            <a:pPr algn="ctr">
              <a:buNone/>
            </a:pPr>
            <a:r>
              <a:rPr lang="tr-TR" sz="4400" b="1" dirty="0" smtClean="0">
                <a:solidFill>
                  <a:schemeClr val="tx1"/>
                </a:solidFill>
                <a:latin typeface="Franklin Gothic Demi Cond" pitchFamily="34" charset="0"/>
              </a:rPr>
              <a:t>TOROSLAR  KAYMAKAMLIĞI</a:t>
            </a:r>
          </a:p>
          <a:p>
            <a:pPr algn="ctr">
              <a:buNone/>
            </a:pPr>
            <a:r>
              <a:rPr lang="tr-TR" sz="4400" b="1" dirty="0" smtClean="0">
                <a:solidFill>
                  <a:schemeClr val="tx1"/>
                </a:solidFill>
                <a:latin typeface="Franklin Gothic Demi Cond" pitchFamily="34" charset="0"/>
              </a:rPr>
              <a:t>Çavuşlu Ortaokulu Müdürlüğü</a:t>
            </a:r>
            <a:endParaRPr lang="tr-TR" sz="4400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  <p:pic>
        <p:nvPicPr>
          <p:cNvPr id="6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08720"/>
            <a:ext cx="2448272" cy="19442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 10"/>
          <p:cNvGrpSpPr/>
          <p:nvPr/>
        </p:nvGrpSpPr>
        <p:grpSpPr>
          <a:xfrm>
            <a:off x="-41937" y="357166"/>
            <a:ext cx="9185937" cy="142876"/>
            <a:chOff x="138069" y="4010326"/>
            <a:chExt cx="6858000" cy="423397"/>
          </a:xfrm>
        </p:grpSpPr>
        <p:pic>
          <p:nvPicPr>
            <p:cNvPr id="6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60959"/>
            </a:xfrm>
            <a:prstGeom prst="rect">
              <a:avLst/>
            </a:prstGeom>
          </p:spPr>
        </p:pic>
        <p:sp>
          <p:nvSpPr>
            <p:cNvPr id="7" name="Metin kutusu 12"/>
            <p:cNvSpPr txBox="1"/>
            <p:nvPr/>
          </p:nvSpPr>
          <p:spPr>
            <a:xfrm>
              <a:off x="188640" y="4105428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154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5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6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Lucida Calligraphy" pitchFamily="66" charset="0"/>
              </a:rPr>
              <a:t>Okulumuzun konumu</a:t>
            </a:r>
            <a:endParaRPr lang="tr-TR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4175-962E-41E7-A50F-4ADF61DA32C9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66154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-41936" y="0"/>
            <a:ext cx="9185936" cy="866437"/>
            <a:chOff x="138069" y="4010326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69" y="4010326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.</a:t>
              </a:r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115616" y="3212976"/>
            <a:ext cx="336136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00" dirty="0"/>
              <a:t> </a:t>
            </a:r>
            <a:r>
              <a:rPr lang="tr-TR" sz="1300" dirty="0" smtClean="0"/>
              <a:t>Çavuşlu Ortaokulu/Kurumu </a:t>
            </a:r>
            <a:r>
              <a:rPr lang="tr-TR" sz="1300" dirty="0"/>
              <a:t>Müdürlüğümüzde: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1142619"/>
              </p:ext>
            </p:extLst>
          </p:nvPr>
        </p:nvGraphicFramePr>
        <p:xfrm>
          <a:off x="1214414" y="3000372"/>
          <a:ext cx="6696744" cy="30762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68352"/>
                <a:gridCol w="1728192"/>
                <a:gridCol w="1800200"/>
              </a:tblGrid>
              <a:tr h="814542">
                <a:tc gridSpan="3"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ea typeface="Times New Roman"/>
                        </a:rPr>
                        <a:t>Personel  </a:t>
                      </a:r>
                      <a:r>
                        <a:rPr lang="tr-TR" sz="2000" b="1" i="1" dirty="0" smtClean="0"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ea typeface="Times New Roman"/>
                        </a:rPr>
                        <a:t>İ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ea typeface="Times New Roman"/>
                        </a:rPr>
                        <a:t>statistiği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0846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endParaRPr lang="tr-TR" sz="1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tr-T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46">
                <a:tc>
                  <a:txBody>
                    <a:bodyPr/>
                    <a:lstStyle/>
                    <a:p>
                      <a:pPr marL="1168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Müdür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1</a:t>
                      </a:r>
                      <a:endParaRPr lang="tr-TR" sz="20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53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Müdür</a:t>
                      </a:r>
                      <a:r>
                        <a:rPr lang="tr-TR" sz="2000" b="0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 yardımcısı</a:t>
                      </a:r>
                      <a:endParaRPr lang="tr-TR" sz="20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2</a:t>
                      </a:r>
                      <a:endParaRPr lang="tr-TR" sz="20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7753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Öğretmen</a:t>
                      </a:r>
                      <a:endParaRPr lang="tr-TR" sz="20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41</a:t>
                      </a:r>
                      <a:endParaRPr lang="tr-TR" sz="20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3955">
                <a:tc>
                  <a:txBody>
                    <a:bodyPr/>
                    <a:lstStyle/>
                    <a:p>
                      <a:pPr marL="1168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Memur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1</a:t>
                      </a:r>
                      <a:endParaRPr lang="tr-TR" sz="2000" b="0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0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46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  <a:latin typeface="Arial Narrow" pitchFamily="34" charset="0"/>
                          <a:ea typeface="Times New Roman"/>
                        </a:rPr>
                        <a:t>Hizmetli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3</a:t>
                      </a:r>
                      <a:endParaRPr lang="tr-TR" sz="2000" b="0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0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0846">
                <a:tc>
                  <a:txBody>
                    <a:bodyPr/>
                    <a:lstStyle/>
                    <a:p>
                      <a:pPr marL="116840"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Hizmetli İş-Kur</a:t>
                      </a:r>
                      <a:endParaRPr lang="tr-TR" sz="2000" b="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+mn-cs"/>
                        </a:rPr>
                        <a:t>0</a:t>
                      </a:r>
                      <a:endParaRPr lang="tr-TR" sz="2000" b="0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0" kern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6" name="Slayt Numarası Yer Tutucusu 4"/>
          <p:cNvSpPr txBox="1">
            <a:spLocks/>
          </p:cNvSpPr>
          <p:nvPr/>
        </p:nvSpPr>
        <p:spPr>
          <a:xfrm>
            <a:off x="0" y="6143644"/>
            <a:ext cx="9144000" cy="63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100" dirty="0" smtClean="0">
                <a:solidFill>
                  <a:schemeClr val="tx1"/>
                </a:solidFill>
              </a:rPr>
              <a:t>ÇAVUŞLU ORTAOKULU MÜDÜRLÜĞÜ BRİFİNG DOSYASI</a:t>
            </a:r>
          </a:p>
          <a:p>
            <a:pPr algn="l"/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7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27584" y="76470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II. BÖLÜM</a:t>
            </a:r>
          </a:p>
          <a:p>
            <a:endParaRPr lang="tr-TR" dirty="0" smtClean="0"/>
          </a:p>
          <a:p>
            <a:r>
              <a:rPr lang="tr-TR" dirty="0" smtClean="0"/>
              <a:t>     </a:t>
            </a:r>
            <a:r>
              <a:rPr lang="tr-TR" sz="1600" dirty="0" smtClean="0"/>
              <a:t>TARİHÇE </a:t>
            </a:r>
            <a:endParaRPr lang="tr-TR" dirty="0"/>
          </a:p>
        </p:txBody>
      </p:sp>
      <p:cxnSp>
        <p:nvCxnSpPr>
          <p:cNvPr id="17" name="16 Düz Bağlayıcı"/>
          <p:cNvCxnSpPr/>
          <p:nvPr/>
        </p:nvCxnSpPr>
        <p:spPr>
          <a:xfrm>
            <a:off x="899592" y="112474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827584" y="2857496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785786" y="1571612"/>
            <a:ext cx="738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latin typeface="Lucida Calligraphy" pitchFamily="66" charset="0"/>
              </a:rPr>
              <a:t>Okulumuz 2012-2013 eğitim öğretim yılında ortaokul olarak eğitim-öğretime başlamıştır.</a:t>
            </a:r>
            <a:endParaRPr lang="tr-TR" sz="20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81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0"/>
          <p:cNvGrpSpPr/>
          <p:nvPr/>
        </p:nvGrpSpPr>
        <p:grpSpPr>
          <a:xfrm>
            <a:off x="0" y="-11963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14348" y="785794"/>
            <a:ext cx="7640116" cy="8506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3600" b="1" dirty="0" smtClean="0">
                <a:latin typeface="Lucida Calligraphy" pitchFamily="66" charset="0"/>
                <a:ea typeface="Times New Roman"/>
              </a:rPr>
              <a:t>BİNA BİLGİLERİ</a:t>
            </a:r>
            <a:endParaRPr lang="tr-TR" sz="3600" dirty="0">
              <a:latin typeface="Lucida Calligraphy" pitchFamily="66" charset="0"/>
              <a:ea typeface="Times New Roman"/>
            </a:endParaRPr>
          </a:p>
        </p:txBody>
      </p:sp>
      <p:sp>
        <p:nvSpPr>
          <p:cNvPr id="15" name="Slayt Numarası Yer Tutucusu 4"/>
          <p:cNvSpPr txBox="1">
            <a:spLocks/>
          </p:cNvSpPr>
          <p:nvPr/>
        </p:nvSpPr>
        <p:spPr>
          <a:xfrm>
            <a:off x="0" y="6412249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300" dirty="0" smtClean="0">
                <a:solidFill>
                  <a:schemeClr val="tx1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schemeClr val="tx1"/>
                </a:solidFill>
              </a:rPr>
              <a:pPr algn="l"/>
              <a:t>8</a:t>
            </a:fld>
            <a:r>
              <a:rPr lang="tr-TR" sz="1300" dirty="0" smtClean="0">
                <a:solidFill>
                  <a:schemeClr val="tx1"/>
                </a:solidFill>
              </a:rPr>
              <a:t> -</a:t>
            </a:r>
            <a:endParaRPr lang="tr-TR" sz="1300" dirty="0">
              <a:solidFill>
                <a:schemeClr val="tx1"/>
              </a:solidFill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755576" y="2060848"/>
          <a:ext cx="7704856" cy="3868482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3868482">
                <a:tc>
                  <a:txBody>
                    <a:bodyPr/>
                    <a:lstStyle/>
                    <a:p>
                      <a:pPr algn="l"/>
                      <a:endParaRPr lang="tr-TR" sz="2400" b="1" dirty="0" smtClean="0"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tr-TR" sz="2400" b="1" dirty="0" smtClean="0">
                          <a:latin typeface="Lucida Calligraphy" pitchFamily="66" charset="0"/>
                        </a:rPr>
                        <a:t>Binanın Mülkiyeti               :</a:t>
                      </a:r>
                      <a:r>
                        <a:rPr lang="tr-TR" sz="2400" b="1" baseline="0" dirty="0" smtClean="0">
                          <a:latin typeface="Lucida Calligraphy" pitchFamily="66" charset="0"/>
                        </a:rPr>
                        <a:t> Hazine</a:t>
                      </a:r>
                    </a:p>
                    <a:p>
                      <a:pPr algn="l"/>
                      <a:r>
                        <a:rPr lang="tr-TR" sz="2400" b="1" baseline="0" dirty="0" smtClean="0">
                          <a:latin typeface="Lucida Calligraphy" pitchFamily="66" charset="0"/>
                        </a:rPr>
                        <a:t>Kira Durumu                      : Ödenmiyor</a:t>
                      </a:r>
                    </a:p>
                    <a:p>
                      <a:pPr algn="l"/>
                      <a:r>
                        <a:rPr lang="tr-TR" sz="2400" b="1" baseline="0" dirty="0" smtClean="0">
                          <a:latin typeface="Lucida Calligraphy" pitchFamily="66" charset="0"/>
                        </a:rPr>
                        <a:t>Isınma Durumu                   : Klima</a:t>
                      </a:r>
                    </a:p>
                    <a:p>
                      <a:pPr algn="l"/>
                      <a:r>
                        <a:rPr lang="tr-TR" sz="2400" b="1" baseline="0" dirty="0" smtClean="0">
                          <a:latin typeface="Lucida Calligraphy" pitchFamily="66" charset="0"/>
                        </a:rPr>
                        <a:t>Binanın Hizmete Giriş Yılı  : 2006</a:t>
                      </a:r>
                    </a:p>
                    <a:p>
                      <a:pPr algn="l"/>
                      <a:r>
                        <a:rPr lang="tr-TR" sz="2400" b="1" baseline="0" dirty="0" smtClean="0">
                          <a:latin typeface="Lucida Calligraphy" pitchFamily="66" charset="0"/>
                        </a:rPr>
                        <a:t>Binanın Yüzölçümü(m</a:t>
                      </a:r>
                      <a:r>
                        <a:rPr lang="tr-TR" sz="2400" b="1" baseline="30000" dirty="0" smtClean="0">
                          <a:latin typeface="Lucida Calligraphy" pitchFamily="66" charset="0"/>
                        </a:rPr>
                        <a:t>2</a:t>
                      </a:r>
                      <a:r>
                        <a:rPr lang="tr-TR" sz="2400" b="1" baseline="0" dirty="0" smtClean="0">
                          <a:latin typeface="Lucida Calligraphy" pitchFamily="66" charset="0"/>
                        </a:rPr>
                        <a:t>)       : 680</a:t>
                      </a:r>
                    </a:p>
                    <a:p>
                      <a:pPr algn="l"/>
                      <a:r>
                        <a:rPr lang="tr-TR" sz="2400" b="1" baseline="0" dirty="0" smtClean="0">
                          <a:latin typeface="Lucida Calligraphy" pitchFamily="66" charset="0"/>
                        </a:rPr>
                        <a:t>Bahçe Yüzölçümü (m</a:t>
                      </a:r>
                      <a:r>
                        <a:rPr lang="tr-TR" sz="2400" b="1" baseline="30000" dirty="0" smtClean="0">
                          <a:latin typeface="Lucida Calligraphy" pitchFamily="66" charset="0"/>
                        </a:rPr>
                        <a:t>2</a:t>
                      </a:r>
                      <a:r>
                        <a:rPr lang="tr-TR" sz="2400" b="1" baseline="0" dirty="0" smtClean="0">
                          <a:latin typeface="Lucida Calligraphy" pitchFamily="66" charset="0"/>
                        </a:rPr>
                        <a:t>)          : 5890</a:t>
                      </a:r>
                    </a:p>
                    <a:p>
                      <a:endParaRPr lang="tr-TR" sz="2400" b="1" baseline="30000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881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-26127" y="-11962"/>
            <a:ext cx="9185936" cy="866437"/>
            <a:chOff x="0" y="3994375"/>
            <a:chExt cx="6858000" cy="115524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94375"/>
              <a:ext cx="6858000" cy="1155249"/>
            </a:xfrm>
            <a:prstGeom prst="rect">
              <a:avLst/>
            </a:prstGeom>
          </p:spPr>
        </p:pic>
        <p:sp>
          <p:nvSpPr>
            <p:cNvPr id="13" name="Metin kutusu 12"/>
            <p:cNvSpPr txBox="1"/>
            <p:nvPr/>
          </p:nvSpPr>
          <p:spPr>
            <a:xfrm>
              <a:off x="188640" y="4105423"/>
              <a:ext cx="194401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9" name="Dikdörtgen 8"/>
          <p:cNvSpPr/>
          <p:nvPr/>
        </p:nvSpPr>
        <p:spPr>
          <a:xfrm>
            <a:off x="731574" y="859133"/>
            <a:ext cx="7392821" cy="46166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Cambria" pitchFamily="18" charset="0"/>
              </a:rPr>
              <a:t>ÖĞRENCİ BİLGİLERİ</a:t>
            </a:r>
            <a:endParaRPr lang="tr-TR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9544917"/>
              </p:ext>
            </p:extLst>
          </p:nvPr>
        </p:nvGraphicFramePr>
        <p:xfrm>
          <a:off x="857225" y="1700808"/>
          <a:ext cx="7929618" cy="3275217"/>
        </p:xfrm>
        <a:graphic>
          <a:graphicData uri="http://schemas.openxmlformats.org/drawingml/2006/table">
            <a:tbl>
              <a:tblPr firstRow="1" firstCol="1" bandRow="1"/>
              <a:tblGrid>
                <a:gridCol w="1071569"/>
                <a:gridCol w="428628"/>
                <a:gridCol w="500066"/>
                <a:gridCol w="500066"/>
                <a:gridCol w="500066"/>
                <a:gridCol w="500066"/>
                <a:gridCol w="571504"/>
                <a:gridCol w="500066"/>
                <a:gridCol w="500066"/>
                <a:gridCol w="571504"/>
                <a:gridCol w="500066"/>
                <a:gridCol w="500066"/>
                <a:gridCol w="571504"/>
                <a:gridCol w="714381"/>
              </a:tblGrid>
              <a:tr h="544280">
                <a:tc gridSpan="13">
                  <a:txBody>
                    <a:bodyPr/>
                    <a:lstStyle/>
                    <a:p>
                      <a:pPr marL="18097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Calibri"/>
                        </a:rPr>
                        <a:t>ÖĞRENCİ BİLGİLERİ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8097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endParaRPr lang="tr-TR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83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2019-2020 </a:t>
                      </a:r>
                      <a:r>
                        <a:rPr lang="tr-TR" sz="2000" baseline="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EĞİTİM- ÖĞRETİM YILI</a:t>
                      </a: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02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5. 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6.SINIF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7.SINIF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8.SINIF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TOPLAM</a:t>
                      </a: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K</a:t>
                      </a: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E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T</a:t>
                      </a: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K</a:t>
                      </a: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E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T</a:t>
                      </a: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K</a:t>
                      </a: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E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T</a:t>
                      </a: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K</a:t>
                      </a: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E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T</a:t>
                      </a: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/>
                          <a:latin typeface="Times New Roman"/>
                          <a:ea typeface="Times New Roman"/>
                        </a:rPr>
                        <a:t>ÖĞRENCİ SAYISI</a:t>
                      </a:r>
                      <a:endParaRPr lang="tr-TR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78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64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142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74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68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142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84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63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147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117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Arial Narrow" pitchFamily="34" charset="0"/>
                        </a:rPr>
                        <a:t>98</a:t>
                      </a:r>
                      <a:endParaRPr lang="tr-TR" sz="2000" b="1" dirty="0">
                        <a:latin typeface="Arial Narrow" pitchFamily="34" charset="0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Times New Roman"/>
                        </a:rPr>
                        <a:t>216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 Narrow" pitchFamily="34" charset="0"/>
                          <a:ea typeface="Times New Roman"/>
                        </a:rPr>
                        <a:t>646</a:t>
                      </a:r>
                      <a:endParaRPr lang="tr-T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57068" marR="5706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8" name="Slayt Numarası Yer Tutucusu 4"/>
          <p:cNvSpPr txBox="1">
            <a:spLocks/>
          </p:cNvSpPr>
          <p:nvPr/>
        </p:nvSpPr>
        <p:spPr>
          <a:xfrm>
            <a:off x="0" y="641225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tx1"/>
                </a:solidFill>
              </a:rPr>
              <a:t>ÇAVUŞLU ORTAOKULU MÜDÜRLÜĞÜ BRİFİNG DOSYASI</a:t>
            </a:r>
          </a:p>
          <a:p>
            <a:pPr algn="l"/>
            <a:r>
              <a:rPr lang="tr-TR" sz="1100" dirty="0" smtClean="0">
                <a:solidFill>
                  <a:prstClr val="white">
                    <a:lumMod val="75000"/>
                  </a:prstClr>
                </a:solidFill>
              </a:rPr>
              <a:t>       </a:t>
            </a:r>
            <a:r>
              <a:rPr lang="tr-TR" sz="1300" dirty="0" smtClean="0">
                <a:solidFill>
                  <a:prstClr val="black"/>
                </a:solidFill>
              </a:rPr>
              <a:t>- </a:t>
            </a:r>
            <a:fld id="{9D8F4175-962E-41E7-A50F-4ADF61DA32C9}" type="slidenum">
              <a:rPr lang="tr-TR" smtClean="0">
                <a:solidFill>
                  <a:prstClr val="black"/>
                </a:solidFill>
              </a:rPr>
              <a:pPr algn="l"/>
              <a:t>9</a:t>
            </a:fld>
            <a:r>
              <a:rPr lang="tr-TR" sz="1300" dirty="0" smtClean="0">
                <a:solidFill>
                  <a:prstClr val="black"/>
                </a:solidFill>
              </a:rPr>
              <a:t> -</a:t>
            </a:r>
            <a:endParaRPr lang="tr-TR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79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|1.4|0.9|0.8|1.2|0.9|0.9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16354</TotalTime>
  <Words>732</Words>
  <Application>Microsoft Office PowerPoint</Application>
  <PresentationFormat>Ekran Gösterisi (4:3)</PresentationFormat>
  <Paragraphs>441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Hisse Senedi</vt:lpstr>
      <vt:lpstr>Slayt 1</vt:lpstr>
      <vt:lpstr>Slayt 2</vt:lpstr>
      <vt:lpstr>Slayt 3</vt:lpstr>
      <vt:lpstr>Slayt 4</vt:lpstr>
      <vt:lpstr>Slayt 5</vt:lpstr>
      <vt:lpstr>Okulumuzun konumu</vt:lpstr>
      <vt:lpstr>Slayt 7</vt:lpstr>
      <vt:lpstr>Slayt 8</vt:lpstr>
      <vt:lpstr>Slayt 9</vt:lpstr>
      <vt:lpstr> Derslik – Şube- Öğrenci Sayıları </vt:lpstr>
      <vt:lpstr>Derslik, Okul ve Öğretmen Başına Düşen Öğrenci Sayısı</vt:lpstr>
      <vt:lpstr>Slayt 12</vt:lpstr>
      <vt:lpstr>REHBER</vt:lpstr>
      <vt:lpstr>TÜRKÇE</vt:lpstr>
      <vt:lpstr>MATEMATİK </vt:lpstr>
      <vt:lpstr>FEN VE TEK. </vt:lpstr>
      <vt:lpstr>İNGİLİZCE</vt:lpstr>
      <vt:lpstr>SOSYAL BİLGİLER</vt:lpstr>
      <vt:lpstr>BEDEN EĞİTİMİ</vt:lpstr>
      <vt:lpstr>GÖRSEL</vt:lpstr>
      <vt:lpstr>İŞ TEKNİK</vt:lpstr>
      <vt:lpstr>    MÜZİK </vt:lpstr>
      <vt:lpstr>BİLİŞİM</vt:lpstr>
      <vt:lpstr>DİN DERSİ ÖĞRETMENLERİ </vt:lpstr>
      <vt:lpstr>DİĞER PERSONEL</vt:lpstr>
      <vt:lpstr>K1-K2 ERASMUS POROJELERİMİZ</vt:lpstr>
      <vt:lpstr>Slayt 27</vt:lpstr>
      <vt:lpstr> DESTEKLEME VE YETİŞTİRME KURSLARI BİLGİ FORMU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Alaaddin DÖNER</dc:creator>
  <cp:lastModifiedBy>fevzi</cp:lastModifiedBy>
  <cp:revision>603</cp:revision>
  <cp:lastPrinted>2010-12-28T11:30:33Z</cp:lastPrinted>
  <dcterms:created xsi:type="dcterms:W3CDTF">2010-12-28T08:13:00Z</dcterms:created>
  <dcterms:modified xsi:type="dcterms:W3CDTF">2020-03-03T06:12:06Z</dcterms:modified>
</cp:coreProperties>
</file>